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3" r:id="rId5"/>
    <p:sldId id="275" r:id="rId6"/>
    <p:sldId id="260" r:id="rId7"/>
    <p:sldId id="272" r:id="rId8"/>
    <p:sldId id="257" r:id="rId9"/>
    <p:sldId id="259" r:id="rId10"/>
    <p:sldId id="258" r:id="rId11"/>
    <p:sldId id="274" r:id="rId12"/>
    <p:sldId id="266" r:id="rId13"/>
    <p:sldId id="271" r:id="rId14"/>
    <p:sldId id="264" r:id="rId15"/>
    <p:sldId id="273" r:id="rId16"/>
    <p:sldId id="262" r:id="rId17"/>
    <p:sldId id="267" r:id="rId18"/>
    <p:sldId id="268" r:id="rId19"/>
    <p:sldId id="269" r:id="rId20"/>
    <p:sldId id="270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5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9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8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2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5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5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6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7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7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4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67F56-0628-428F-85B3-C89ED19D082C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CF99-6473-4DFE-A06D-D7CD50BD4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7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386@kirov.spb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0806" y="559559"/>
            <a:ext cx="7506269" cy="3630304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>Государственное  бюджетное </a:t>
            </a: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>общеобразовательное </a:t>
            </a: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>учреждение </a:t>
            </a: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>средняя </a:t>
            </a: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>общеобразовательная </a:t>
            </a:r>
            <a:b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>школа № 386 </a:t>
            </a:r>
            <a:b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>Кировского района </a:t>
            </a:r>
            <a:b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>Санкт-Петербурга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95582"/>
            <a:ext cx="9144000" cy="764274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198152,г. Санкт – Петербург, ул.Зайцева,д.14,литера А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9" y="272955"/>
            <a:ext cx="3437389" cy="31526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85648" y="3244334"/>
            <a:ext cx="60186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28282"/>
                </a:solidFill>
                <a:latin typeface="Arial" panose="020B0604020202020204" pitchFamily="34" charset="0"/>
              </a:rPr>
              <a:t>                  </a:t>
            </a:r>
          </a:p>
          <a:p>
            <a:endParaRPr lang="ru-RU" b="1" dirty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828282"/>
                </a:solidFill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828282"/>
                </a:solidFill>
                <a:latin typeface="Arial" panose="020B0604020202020204" pitchFamily="34" charset="0"/>
              </a:rPr>
              <a:t>e-mail</a:t>
            </a:r>
            <a:r>
              <a:rPr lang="en-US" b="1" dirty="0">
                <a:solidFill>
                  <a:srgbClr val="828282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157FC4"/>
                </a:solidFill>
                <a:latin typeface="Arial" panose="020B0604020202020204" pitchFamily="34" charset="0"/>
                <a:hlinkClick r:id="rId3"/>
              </a:rPr>
              <a:t>sc386.kir@obr.gov.spb.ru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5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Спортивная площадка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1921159"/>
            <a:ext cx="10577013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6241576" y="813011"/>
            <a:ext cx="571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 искусственным покрытием расположенная во дворе школы (общая площадь - 2167,4 кв. метров)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9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3" y="-996286"/>
            <a:ext cx="9288438" cy="63462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Служба сопровождения</a:t>
            </a:r>
            <a:br>
              <a:rPr lang="ru-RU" b="1" dirty="0" smtClean="0"/>
            </a:br>
            <a:r>
              <a:rPr lang="ru-RU" b="1" dirty="0"/>
              <a:t>Логопед</a:t>
            </a:r>
            <a:br>
              <a:rPr lang="ru-RU" b="1" dirty="0"/>
            </a:br>
            <a:r>
              <a:rPr lang="ru-RU" b="1" dirty="0" smtClean="0"/>
              <a:t>Психолог</a:t>
            </a:r>
            <a:br>
              <a:rPr lang="ru-RU" b="1" dirty="0" smtClean="0"/>
            </a:br>
            <a:r>
              <a:rPr lang="ru-RU" sz="4000" b="1" dirty="0" smtClean="0"/>
              <a:t>Социальный педагог</a:t>
            </a:r>
            <a:br>
              <a:rPr lang="ru-RU" sz="4000" b="1" dirty="0" smtClean="0"/>
            </a:br>
            <a:r>
              <a:rPr lang="ru-RU" sz="4000" b="1" dirty="0" err="1" smtClean="0"/>
              <a:t>Медико</a:t>
            </a:r>
            <a:r>
              <a:rPr lang="ru-RU" sz="4000" b="1" dirty="0" smtClean="0"/>
              <a:t> – оздоровительная служба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3889612"/>
            <a:ext cx="4107976" cy="23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9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229" y="382137"/>
            <a:ext cx="105906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ОДОД «Альтернатива»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школе работает Отделение дополнительного образования детей "Альтернатива". Занятия проводятся в актовом, спортивном зале, библиотеке, 9 , 31, 32, 37 кабинетах, в кабинете психолога. </a:t>
            </a:r>
            <a:endParaRPr lang="ru-RU" sz="24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Эти 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помещения, а так же средства обучения и воспитания доступны  для детей с ОВЗ</a:t>
            </a:r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В </a:t>
            </a:r>
            <a:r>
              <a:rPr lang="ru-RU" sz="2400" dirty="0" err="1">
                <a:solidFill>
                  <a:srgbClr val="111111"/>
                </a:solidFill>
                <a:latin typeface="Arial" panose="020B0604020202020204" pitchFamily="34" charset="0"/>
              </a:rPr>
              <a:t>ОДОд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 занимаются 5 человек с ограниченными возможностями здоровья по дополнительным общеразвивающим общеобразовательным программам художественной, социально - педагогической и естественнонаучной направленности</a:t>
            </a:r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111111"/>
                </a:solidFill>
                <a:latin typeface="PT Sans"/>
              </a:rPr>
              <a:t>Занятия для  таких детей в </a:t>
            </a:r>
            <a:r>
              <a:rPr lang="ru-RU" sz="2400" dirty="0" err="1">
                <a:solidFill>
                  <a:srgbClr val="111111"/>
                </a:solidFill>
                <a:latin typeface="PT Sans"/>
              </a:rPr>
              <a:t>ОДОд</a:t>
            </a:r>
            <a:r>
              <a:rPr lang="ru-RU" sz="2400" dirty="0">
                <a:solidFill>
                  <a:srgbClr val="111111"/>
                </a:solidFill>
                <a:latin typeface="PT Sans"/>
              </a:rPr>
              <a:t> были организованы совместно с другими обучающимися</a:t>
            </a:r>
            <a:r>
              <a:rPr lang="ru-RU" dirty="0">
                <a:solidFill>
                  <a:srgbClr val="111111"/>
                </a:solidFill>
                <a:latin typeface="PT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72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Направленности работы </a:t>
            </a:r>
            <a:r>
              <a:rPr lang="ru-RU" b="1" dirty="0" err="1">
                <a:solidFill>
                  <a:srgbClr val="FF0000"/>
                </a:solidFill>
                <a:latin typeface="Georgia" pitchFamily="18" charset="0"/>
              </a:rPr>
              <a:t>ОДОд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br>
              <a:rPr lang="ru-RU" b="1" dirty="0">
                <a:solidFill>
                  <a:srgbClr val="FF00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0" y="1825625"/>
            <a:ext cx="3603009" cy="1217826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Char char="•"/>
            </a:pPr>
            <a:r>
              <a:rPr lang="ru-RU" sz="8000" b="1" dirty="0" smtClean="0">
                <a:latin typeface="Georgia" pitchFamily="18" charset="0"/>
              </a:rPr>
              <a:t>художественное</a:t>
            </a:r>
            <a:endParaRPr lang="ru-RU" sz="8000" b="1" dirty="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7200" dirty="0">
                <a:latin typeface="Georgia" pitchFamily="18" charset="0"/>
              </a:rPr>
              <a:t>Мир на листе бумаги</a:t>
            </a:r>
          </a:p>
          <a:p>
            <a:pPr>
              <a:buFont typeface="Arial" charset="0"/>
              <a:buChar char="•"/>
            </a:pPr>
            <a:r>
              <a:rPr lang="ru-RU" sz="7200" dirty="0">
                <a:latin typeface="Georgia" pitchFamily="18" charset="0"/>
              </a:rPr>
              <a:t>Танцевальный коллектив «Сюрприз»</a:t>
            </a:r>
          </a:p>
          <a:p>
            <a:pPr>
              <a:buFont typeface="Arial" charset="0"/>
              <a:buChar char="•"/>
            </a:pPr>
            <a:r>
              <a:rPr lang="ru-RU" sz="7200" dirty="0">
                <a:latin typeface="Georgia" pitchFamily="18" charset="0"/>
              </a:rPr>
              <a:t>Театр наш друг. Основы  актерского мастерства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53386" y="1637731"/>
            <a:ext cx="37940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 dirty="0" smtClean="0">
                <a:latin typeface="Georgia" pitchFamily="18" charset="0"/>
              </a:rPr>
              <a:t>Социально- педагогическое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Georgia" pitchFamily="18" charset="0"/>
              </a:rPr>
              <a:t>Психологические </a:t>
            </a:r>
            <a:r>
              <a:rPr lang="ru-RU" dirty="0">
                <a:latin typeface="Georgia" pitchFamily="18" charset="0"/>
              </a:rPr>
              <a:t>кружки 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Georgia" pitchFamily="18" charset="0"/>
              </a:rPr>
              <a:t>«Будем дружить», 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Georgia" pitchFamily="18" charset="0"/>
              </a:rPr>
              <a:t>«Развитие коммуникативных </a:t>
            </a:r>
            <a:r>
              <a:rPr lang="ru-RU" dirty="0" smtClean="0">
                <a:latin typeface="Georgia" pitchFamily="18" charset="0"/>
              </a:rPr>
              <a:t>способностей»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8658" y="1569493"/>
            <a:ext cx="352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 dirty="0" smtClean="0">
                <a:latin typeface="Georgia" pitchFamily="18" charset="0"/>
              </a:rPr>
              <a:t>Спортивно- оздоровительное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Georgia" pitchFamily="18" charset="0"/>
              </a:rPr>
              <a:t>2 секции баскетбола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Georgia" pitchFamily="18" charset="0"/>
              </a:rPr>
              <a:t>   3 секции подвижных игр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Georgia" pitchFamily="18" charset="0"/>
              </a:rPr>
              <a:t>Аэробика. Городки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Georgia" pitchFamily="18" charset="0"/>
              </a:rPr>
              <a:t> 4 секции волейбола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21" descr="DSC04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881" y="3840139"/>
            <a:ext cx="235743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55" y="3858235"/>
            <a:ext cx="2516789" cy="1723699"/>
          </a:xfrm>
          <a:prstGeom prst="rect">
            <a:avLst/>
          </a:prstGeom>
        </p:spPr>
      </p:pic>
      <p:pic>
        <p:nvPicPr>
          <p:cNvPr id="8" name="Picture 2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7400" y="3775526"/>
            <a:ext cx="2407977" cy="172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63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990" y="982640"/>
            <a:ext cx="10378459" cy="357983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Школа оснащена оборудованием для осуществления образовательного процесса.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Во </a:t>
            </a:r>
            <a:r>
              <a:rPr lang="ru-RU" sz="4000" b="1" dirty="0"/>
              <a:t>всех учебных кабинетах имеются компьютер (подключенный к сети Интернет) и мультимедийные проекторы.</a:t>
            </a:r>
            <a:r>
              <a:rPr lang="ru-RU" sz="4000" dirty="0"/>
              <a:t> </a:t>
            </a:r>
            <a:br>
              <a:rPr lang="ru-RU" sz="4000" dirty="0"/>
            </a:br>
            <a:r>
              <a:rPr lang="ru-RU" sz="4000" dirty="0"/>
              <a:t>В школе реализуется </a:t>
            </a:r>
            <a:r>
              <a:rPr lang="ru-RU" sz="4000" b="1" dirty="0"/>
              <a:t>дистанционная форма </a:t>
            </a:r>
            <a:r>
              <a:rPr lang="ru-RU" sz="4000" dirty="0"/>
              <a:t>обучения для детей инвалидов и лиц с ограниченными возможностями здоровья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0497" y="4612943"/>
            <a:ext cx="6387152" cy="151490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 </a:t>
            </a:r>
            <a:endParaRPr lang="ru-RU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Обучение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проходит по общеобразовательным программам начального общего, основного общего и среднего общего образования.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9" y="4603527"/>
            <a:ext cx="1999488" cy="1499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778" y="4589879"/>
            <a:ext cx="1999488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7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психолога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2101755"/>
            <a:ext cx="5404513" cy="3875964"/>
          </a:xfrm>
        </p:spPr>
      </p:pic>
    </p:spTree>
    <p:extLst>
      <p:ext uri="{BB962C8B-B14F-4D97-AF65-F5344CB8AC3E}">
        <p14:creationId xmlns:p14="http://schemas.microsoft.com/office/powerpoint/2010/main" val="123506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365125"/>
            <a:ext cx="10698707" cy="24463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68490"/>
            <a:ext cx="5715000" cy="23201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6" y="3534771"/>
            <a:ext cx="2456598" cy="2238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4" y="3548418"/>
            <a:ext cx="3303327" cy="2224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6" y="3575716"/>
            <a:ext cx="2784142" cy="2197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90" y="3589361"/>
            <a:ext cx="2388358" cy="21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19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404667"/>
            <a:ext cx="7772400" cy="96011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Программа «Скоро в школу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 для будущих первоклассников)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medinochka.ru/wp-content/uploads/2019/03/3ebcb254-b471-4c44-9247-0d63776bf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1" y="1960335"/>
            <a:ext cx="89392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122" y="682388"/>
            <a:ext cx="6689678" cy="22633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 программе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6911" y="1386393"/>
            <a:ext cx="6912768" cy="2189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1.Развитие речи</a:t>
            </a:r>
          </a:p>
          <a:p>
            <a:pPr marL="0" indent="0">
              <a:buNone/>
            </a:pPr>
            <a:r>
              <a:rPr lang="ru-RU" dirty="0" smtClean="0"/>
              <a:t>2.Подготовка к письму</a:t>
            </a:r>
          </a:p>
          <a:p>
            <a:pPr marL="0" indent="0">
              <a:buNone/>
            </a:pPr>
            <a:r>
              <a:rPr lang="ru-RU" dirty="0" smtClean="0"/>
              <a:t>3.Развитие мышления, логики, математических навыков</a:t>
            </a:r>
            <a:endParaRPr lang="ru-RU" dirty="0"/>
          </a:p>
        </p:txBody>
      </p:sp>
      <p:pic>
        <p:nvPicPr>
          <p:cNvPr id="2050" name="Picture 2" descr="https://i.pinimg.com/736x/5f/79/d5/5f79d5d3e04c7bb5c706fa0b6e1eed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850651"/>
            <a:ext cx="1982598" cy="26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.donstroy.com/public/images/news/22.11.2018-2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18" y="3930555"/>
            <a:ext cx="2347416" cy="25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12" y="614149"/>
            <a:ext cx="9697175" cy="56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6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ашкол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421" y="122830"/>
            <a:ext cx="11764370" cy="6632812"/>
          </a:xfr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7779223" y="1774209"/>
            <a:ext cx="4189863" cy="223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Impact"/>
              </a:rPr>
              <a:t>386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156369" y="4067838"/>
            <a:ext cx="2771775" cy="935038"/>
          </a:xfrm>
          <a:prstGeom prst="upArrowCallout">
            <a:avLst>
              <a:gd name="adj1" fmla="val 74109"/>
              <a:gd name="adj2" fmla="val 74109"/>
              <a:gd name="adj3" fmla="val 16667"/>
              <a:gd name="adj4" fmla="val 66667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Ул. Зайцева, 14</a:t>
            </a:r>
          </a:p>
        </p:txBody>
      </p:sp>
      <p:pic>
        <p:nvPicPr>
          <p:cNvPr id="7" name="Picture 8" descr="SU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9856" y="1290046"/>
            <a:ext cx="1504950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00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251" y="259307"/>
            <a:ext cx="1155965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Закрепленная территория ГБОУ СОШ №</a:t>
            </a:r>
            <a:r>
              <a:rPr lang="ru-RU" sz="2800" b="1" dirty="0" smtClean="0"/>
              <a:t>386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на </a:t>
            </a:r>
            <a:r>
              <a:rPr lang="ru-RU" sz="2800" b="1" dirty="0" smtClean="0"/>
              <a:t>2021-2022 </a:t>
            </a:r>
            <a:r>
              <a:rPr lang="ru-RU" sz="2800" b="1" dirty="0"/>
              <a:t>учебный год </a:t>
            </a:r>
          </a:p>
          <a:p>
            <a:endParaRPr lang="ru-RU" b="1" dirty="0"/>
          </a:p>
          <a:p>
            <a:r>
              <a:rPr lang="ru-RU" b="1" dirty="0"/>
              <a:t>ул. Зайцева, д. 4,6,7,8,9,10,11,16</a:t>
            </a:r>
          </a:p>
          <a:p>
            <a:endParaRPr lang="ru-RU" b="1" dirty="0"/>
          </a:p>
          <a:p>
            <a:r>
              <a:rPr lang="ru-RU" b="1" dirty="0"/>
              <a:t>ул. Новостроек, д. 1,3,5,7,9,11, 13, 15, 17,19,21</a:t>
            </a:r>
          </a:p>
          <a:p>
            <a:endParaRPr lang="ru-RU" b="1" dirty="0"/>
          </a:p>
          <a:p>
            <a:r>
              <a:rPr lang="ru-RU" b="1" dirty="0"/>
              <a:t>ул. </a:t>
            </a:r>
            <a:r>
              <a:rPr lang="ru-RU" b="1" dirty="0" err="1"/>
              <a:t>Краснопутиловская</a:t>
            </a:r>
            <a:r>
              <a:rPr lang="ru-RU" b="1" dirty="0"/>
              <a:t>, д. 4-14 (все четные), 7-13 (все нечетные)</a:t>
            </a:r>
          </a:p>
          <a:p>
            <a:endParaRPr lang="ru-RU" b="1" dirty="0"/>
          </a:p>
          <a:p>
            <a:r>
              <a:rPr lang="ru-RU" b="1" dirty="0"/>
              <a:t>ул. </a:t>
            </a:r>
            <a:r>
              <a:rPr lang="ru-RU" b="1" dirty="0" err="1"/>
              <a:t>М.Говорова</a:t>
            </a:r>
            <a:r>
              <a:rPr lang="ru-RU" b="1" dirty="0"/>
              <a:t>, д. 2, 3/7, 6/5, 8 (1,2)</a:t>
            </a:r>
          </a:p>
          <a:p>
            <a:endParaRPr lang="ru-RU" b="1" dirty="0"/>
          </a:p>
          <a:p>
            <a:r>
              <a:rPr lang="ru-RU" b="1" dirty="0"/>
              <a:t>ул. Зенитчиков, д. 3 (1,2), 5 (1,2)</a:t>
            </a:r>
          </a:p>
          <a:p>
            <a:endParaRPr lang="ru-RU" b="1" dirty="0"/>
          </a:p>
          <a:p>
            <a:r>
              <a:rPr lang="ru-RU" b="1" dirty="0"/>
              <a:t>пр. Стачек, д. 74</a:t>
            </a:r>
          </a:p>
          <a:p>
            <a:endParaRPr lang="ru-RU" b="1" dirty="0"/>
          </a:p>
          <a:p>
            <a:r>
              <a:rPr lang="ru-RU" b="1" dirty="0"/>
              <a:t>ул. </a:t>
            </a:r>
            <a:r>
              <a:rPr lang="ru-RU" b="1" dirty="0" err="1"/>
              <a:t>Маринеско</a:t>
            </a:r>
            <a:r>
              <a:rPr lang="ru-RU" b="1" dirty="0"/>
              <a:t>, д.1, 2, 3,4, 6</a:t>
            </a:r>
          </a:p>
          <a:p>
            <a:endParaRPr lang="ru-RU" dirty="0"/>
          </a:p>
          <a:p>
            <a:r>
              <a:rPr lang="ru-RU" dirty="0"/>
              <a:t>Перечень территорий, закрепленных за государственными бюджетными общеобразовательными учреждениями, подведомственными администрации Кировского района Санкт-Петербурга, в целях осуществления учета детей, проживающих на данной территории и подлежащих обучению по образовательным программам начального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65011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30" y="1"/>
            <a:ext cx="10126639" cy="378043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Ждем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Ваших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детей  в нашей школе!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16" y="2947916"/>
            <a:ext cx="5104263" cy="326181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62316" y="2852382"/>
            <a:ext cx="5076968" cy="34392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09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41195"/>
            <a:ext cx="10515600" cy="941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Путь движения к ГБОУ СОШ № 386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2764" y="5704764"/>
            <a:ext cx="10214686" cy="9689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Функционирует с 1954 года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Общая площадь 35 19,00 </a:t>
            </a:r>
            <a:r>
              <a:rPr lang="ru-RU" dirty="0" err="1" smtClean="0">
                <a:solidFill>
                  <a:schemeClr val="tx1"/>
                </a:solidFill>
              </a:rPr>
              <a:t>кв.м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4" y="1473959"/>
            <a:ext cx="10003809" cy="40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8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/>
          <a:lstStyle/>
          <a:p>
            <a:r>
              <a:rPr lang="ru-RU" dirty="0" smtClean="0"/>
              <a:t>Сведения о школе</a:t>
            </a:r>
            <a:endParaRPr lang="ru-RU" dirty="0"/>
          </a:p>
        </p:txBody>
      </p:sp>
      <p:pic>
        <p:nvPicPr>
          <p:cNvPr id="4" name="Picture 9" descr="C:\Documents and Settings\Administrator\My Documents\My Pictures\Scan Pictures\20080927\Imag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5993" y="1611694"/>
            <a:ext cx="2152996" cy="19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839" y="1637731"/>
            <a:ext cx="7137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99"/>
                </a:solidFill>
                <a:latin typeface="Georgia" pitchFamily="18" charset="0"/>
              </a:rPr>
              <a:t>Директор школы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Семенова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Светлана Ивановна</a:t>
            </a:r>
            <a:r>
              <a:rPr lang="ru-RU" sz="2400" b="1" dirty="0">
                <a:solidFill>
                  <a:srgbClr val="333399"/>
                </a:solidFill>
                <a:latin typeface="Georgia" pitchFamily="18" charset="0"/>
              </a:rPr>
              <a:t>, почетный работник общего образования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0937" y="3916908"/>
            <a:ext cx="75335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5325" lvl="0" indent="-19653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Количество учащихся на </a:t>
            </a:r>
            <a:r>
              <a:rPr lang="ru-RU" sz="2000" b="1" dirty="0" smtClean="0">
                <a:solidFill>
                  <a:srgbClr val="333399"/>
                </a:solidFill>
                <a:latin typeface="Georgia" pitchFamily="18" charset="0"/>
              </a:rPr>
              <a:t>2020/2021 учебный </a:t>
            </a: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год:  </a:t>
            </a:r>
            <a:r>
              <a:rPr lang="ru-RU" sz="2000" b="1" dirty="0" smtClean="0">
                <a:solidFill>
                  <a:srgbClr val="333399"/>
                </a:solidFill>
                <a:latin typeface="Georgia" pitchFamily="18" charset="0"/>
              </a:rPr>
              <a:t>565 </a:t>
            </a: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чел.</a:t>
            </a:r>
          </a:p>
          <a:p>
            <a:pPr marL="1965325" lvl="0" indent="-19653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В школе </a:t>
            </a:r>
            <a:r>
              <a:rPr lang="en-US" sz="2000" b="1" dirty="0">
                <a:solidFill>
                  <a:srgbClr val="333399"/>
                </a:solidFill>
                <a:latin typeface="Georgia" pitchFamily="18" charset="0"/>
              </a:rPr>
              <a:t>20</a:t>
            </a: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 классов:</a:t>
            </a:r>
          </a:p>
          <a:p>
            <a:pPr marL="1965325" lvl="0" indent="-19653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I ступень обучения – 8 классов</a:t>
            </a:r>
          </a:p>
          <a:p>
            <a:pPr marL="1965325" lvl="0" indent="-19653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II ступень обучения – </a:t>
            </a:r>
            <a:r>
              <a:rPr lang="en-US" sz="2000" b="1" dirty="0">
                <a:solidFill>
                  <a:srgbClr val="333399"/>
                </a:solidFill>
                <a:latin typeface="Georgia" pitchFamily="18" charset="0"/>
              </a:rPr>
              <a:t>10</a:t>
            </a: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 классов</a:t>
            </a:r>
          </a:p>
          <a:p>
            <a:pPr marL="1965325" lvl="0" indent="-19653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III ступень обучения – 2 класса</a:t>
            </a:r>
          </a:p>
          <a:p>
            <a:pPr marL="1965325" lvl="0" indent="-1965325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333399"/>
              </a:solidFill>
              <a:latin typeface="Georgia" pitchFamily="18" charset="0"/>
            </a:endParaRPr>
          </a:p>
          <a:p>
            <a:pPr marL="1965325" lvl="0" indent="-19653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Работают </a:t>
            </a:r>
            <a:r>
              <a:rPr lang="ru-RU" sz="2000" b="1" dirty="0">
                <a:solidFill>
                  <a:srgbClr val="333399"/>
                </a:solidFill>
                <a:latin typeface="Arial" charset="0"/>
              </a:rPr>
              <a:t>4</a:t>
            </a: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 групп</a:t>
            </a:r>
            <a:r>
              <a:rPr lang="ru-RU" sz="2000" b="1" dirty="0">
                <a:solidFill>
                  <a:srgbClr val="333399"/>
                </a:solidFill>
                <a:latin typeface="Arial" charset="0"/>
              </a:rPr>
              <a:t>ы</a:t>
            </a:r>
            <a:r>
              <a:rPr lang="ru-RU" sz="2000" b="1" dirty="0">
                <a:solidFill>
                  <a:srgbClr val="333399"/>
                </a:solidFill>
                <a:latin typeface="Georgia" pitchFamily="18" charset="0"/>
              </a:rPr>
              <a:t> продленного дня </a:t>
            </a:r>
          </a:p>
        </p:txBody>
      </p:sp>
    </p:spTree>
    <p:extLst>
      <p:ext uri="{BB962C8B-B14F-4D97-AF65-F5344CB8AC3E}">
        <p14:creationId xmlns:p14="http://schemas.microsoft.com/office/powerpoint/2010/main" val="164593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259309"/>
            <a:ext cx="10345667" cy="1433014"/>
          </a:xfrm>
        </p:spPr>
        <p:txBody>
          <a:bodyPr/>
          <a:lstStyle/>
          <a:p>
            <a:r>
              <a:rPr lang="ru-RU" dirty="0" smtClean="0"/>
              <a:t>Сведения о школе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760561"/>
            <a:ext cx="10515600" cy="4329089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ШКОЛЕ РАБОТАЮТ:73 СОТРУДНИКА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Из них -  32 педагоги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Georgia" pitchFamily="18" charset="0"/>
              </a:rPr>
              <a:t>Заслуженный </a:t>
            </a:r>
            <a:r>
              <a:rPr lang="ru-RU" b="1" dirty="0">
                <a:solidFill>
                  <a:srgbClr val="333399"/>
                </a:solidFill>
                <a:latin typeface="Georgia" pitchFamily="18" charset="0"/>
              </a:rPr>
              <a:t>учитель России – 1 </a:t>
            </a:r>
            <a:r>
              <a:rPr lang="ru-RU" b="1" dirty="0" smtClean="0">
                <a:solidFill>
                  <a:srgbClr val="333399"/>
                </a:solidFill>
                <a:latin typeface="Georgia" pitchFamily="18" charset="0"/>
              </a:rPr>
              <a:t>учитель</a:t>
            </a:r>
            <a:endParaRPr lang="ru-RU" dirty="0" smtClean="0"/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Georgia" pitchFamily="18" charset="0"/>
              </a:rPr>
              <a:t>Почетных </a:t>
            </a:r>
            <a:r>
              <a:rPr lang="ru-RU" b="1" dirty="0">
                <a:solidFill>
                  <a:srgbClr val="333399"/>
                </a:solidFill>
                <a:latin typeface="Georgia" pitchFamily="18" charset="0"/>
              </a:rPr>
              <a:t>работников общего  образования – </a:t>
            </a:r>
            <a:r>
              <a:rPr lang="ru-RU" b="1" dirty="0" smtClean="0">
                <a:solidFill>
                  <a:srgbClr val="333399"/>
                </a:solidFill>
                <a:latin typeface="Georgia" pitchFamily="18" charset="0"/>
              </a:rPr>
              <a:t>9 учителей</a:t>
            </a:r>
            <a:endParaRPr lang="ru-RU" b="1" dirty="0">
              <a:solidFill>
                <a:srgbClr val="333399"/>
              </a:solidFill>
              <a:latin typeface="Georgia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Georgia" pitchFamily="18" charset="0"/>
              </a:rPr>
              <a:t>За </a:t>
            </a:r>
            <a:r>
              <a:rPr lang="ru-RU" b="1" dirty="0" err="1">
                <a:solidFill>
                  <a:srgbClr val="333399"/>
                </a:solidFill>
                <a:latin typeface="Georgia" pitchFamily="18" charset="0"/>
              </a:rPr>
              <a:t>гуманизацию</a:t>
            </a:r>
            <a:r>
              <a:rPr lang="ru-RU" b="1" dirty="0">
                <a:solidFill>
                  <a:srgbClr val="333399"/>
                </a:solidFill>
                <a:latin typeface="Georgia" pitchFamily="18" charset="0"/>
              </a:rPr>
              <a:t> школы СПб– 3 учителя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3399"/>
                </a:solidFill>
                <a:latin typeface="Georgia" pitchFamily="18" charset="0"/>
              </a:rPr>
              <a:t>Победители конкурса учителей  ПНП «Образование» и конкурса «Лучший учитель Санкт-Петербурга» - 2 учителя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4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30"/>
            <a:ext cx="10515600" cy="1692321"/>
          </a:xfrm>
        </p:spPr>
        <p:txBody>
          <a:bodyPr/>
          <a:lstStyle/>
          <a:p>
            <a:r>
              <a:rPr lang="ru-RU" dirty="0" smtClean="0"/>
              <a:t>Актовый 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5" y="1825625"/>
            <a:ext cx="10352609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4312692" y="163773"/>
            <a:ext cx="7342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оборудован специальным звуковым и музыкальным оборудованием, мультимедийным проектором, экраном с электрическим приводом. Специальная система освещения позволяет проводить в актовом зале разнообразные воспитательные и праздничные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83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2142698"/>
            <a:ext cx="4544703" cy="379407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6" y="2149850"/>
            <a:ext cx="4626591" cy="3702888"/>
          </a:xfrm>
        </p:spPr>
      </p:pic>
    </p:spTree>
    <p:extLst>
      <p:ext uri="{BB962C8B-B14F-4D97-AF65-F5344CB8AC3E}">
        <p14:creationId xmlns:p14="http://schemas.microsoft.com/office/powerpoint/2010/main" val="411177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/>
          <a:lstStyle/>
          <a:p>
            <a:r>
              <a:rPr lang="ru-RU" dirty="0" smtClean="0"/>
              <a:t>Школьная библиотека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1651378"/>
            <a:ext cx="10536071" cy="4675709"/>
          </a:xfrm>
        </p:spPr>
      </p:pic>
    </p:spTree>
    <p:extLst>
      <p:ext uri="{BB962C8B-B14F-4D97-AF65-F5344CB8AC3E}">
        <p14:creationId xmlns:p14="http://schemas.microsoft.com/office/powerpoint/2010/main" val="237432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337829"/>
            <a:ext cx="10515600" cy="1325563"/>
          </a:xfrm>
        </p:spPr>
        <p:txBody>
          <a:bodyPr/>
          <a:lstStyle/>
          <a:p>
            <a:r>
              <a:rPr lang="ru-RU" dirty="0" smtClean="0"/>
              <a:t>Спортивный 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1825624"/>
            <a:ext cx="10686197" cy="4438697"/>
          </a:xfrm>
        </p:spPr>
      </p:pic>
      <p:sp>
        <p:nvSpPr>
          <p:cNvPr id="3" name="Прямоугольник 2"/>
          <p:cNvSpPr/>
          <p:nvPr/>
        </p:nvSpPr>
        <p:spPr>
          <a:xfrm>
            <a:off x="6373504" y="760441"/>
            <a:ext cx="4544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(общая площадь - 158, 7 кв. метров)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177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447</Words>
  <Application>Microsoft Office PowerPoint</Application>
  <PresentationFormat>Широкоэкранный</PresentationFormat>
  <Paragraphs>95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Impact</vt:lpstr>
      <vt:lpstr>PT Sans</vt:lpstr>
      <vt:lpstr>Тема Office</vt:lpstr>
      <vt:lpstr>Государственное  бюджетное общеобразовательное учреждение  средняя общеобразовательная  школа № 386  Кировского района  Санкт-Петербурга   </vt:lpstr>
      <vt:lpstr>Презентация PowerPoint</vt:lpstr>
      <vt:lpstr>Путь движения к ГБОУ СОШ № 386</vt:lpstr>
      <vt:lpstr>Сведения о школе</vt:lpstr>
      <vt:lpstr>Сведения о школе</vt:lpstr>
      <vt:lpstr>Актовый зал</vt:lpstr>
      <vt:lpstr>Столовая</vt:lpstr>
      <vt:lpstr>Школьная библиотека</vt:lpstr>
      <vt:lpstr>Спортивный зал</vt:lpstr>
      <vt:lpstr>Спортивная площадка</vt:lpstr>
      <vt:lpstr>Служба сопровождения Логопед Психолог Социальный педагог Медико – оздоровительная служба </vt:lpstr>
      <vt:lpstr>Презентация PowerPoint</vt:lpstr>
      <vt:lpstr>Направленности работы ОДОд  </vt:lpstr>
      <vt:lpstr>Школа оснащена оборудованием для осуществления образовательного процесса.  Во всех учебных кабинетах имеются компьютер (подключенный к сети Интернет) и мультимедийные проекторы.  В школе реализуется дистанционная форма обучения для детей инвалидов и лиц с ограниченными возможностями здоровья</vt:lpstr>
      <vt:lpstr>Кабинет психолога</vt:lpstr>
      <vt:lpstr>Презентация PowerPoint</vt:lpstr>
      <vt:lpstr>Программа «Скоро в школу» ( для будущих первоклассников)</vt:lpstr>
      <vt:lpstr>В программе</vt:lpstr>
      <vt:lpstr>Презентация PowerPoint</vt:lpstr>
      <vt:lpstr>Презентация PowerPoint</vt:lpstr>
      <vt:lpstr>Ждем  Ваших детей  в нашей школе!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 386</dc:title>
  <dc:creator>Пользователь</dc:creator>
  <cp:lastModifiedBy>Пользователь</cp:lastModifiedBy>
  <cp:revision>30</cp:revision>
  <dcterms:created xsi:type="dcterms:W3CDTF">2020-11-11T16:17:24Z</dcterms:created>
  <dcterms:modified xsi:type="dcterms:W3CDTF">2020-11-12T06:28:29Z</dcterms:modified>
</cp:coreProperties>
</file>